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5" r:id="rId3"/>
    <p:sldId id="272" r:id="rId4"/>
    <p:sldId id="273" r:id="rId5"/>
    <p:sldId id="268" r:id="rId6"/>
    <p:sldId id="266" r:id="rId7"/>
    <p:sldId id="269" r:id="rId8"/>
    <p:sldId id="276" r:id="rId9"/>
    <p:sldId id="274" r:id="rId10"/>
    <p:sldId id="275" r:id="rId11"/>
    <p:sldId id="277" r:id="rId12"/>
    <p:sldId id="278" r:id="rId13"/>
    <p:sldId id="279" r:id="rId14"/>
    <p:sldId id="280" r:id="rId15"/>
    <p:sldId id="281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9116C-1060-4C6B-A366-9E93EEC6201E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9867F25D-3B49-464F-BD81-ABCD9C64D97E}">
      <dgm:prSet phldrT="[Text]"/>
      <dgm:spPr/>
      <dgm:t>
        <a:bodyPr/>
        <a:lstStyle/>
        <a:p>
          <a:pPr>
            <a:buFontTx/>
            <a:buChar char="•"/>
          </a:pPr>
          <a:r>
            <a:rPr lang="en-US" altLang="en-US" b="1" dirty="0">
              <a:latin typeface="Arial" panose="020B0604020202020204" pitchFamily="34" charset="0"/>
            </a:rPr>
            <a:t>H₀A:</a:t>
          </a:r>
          <a:r>
            <a:rPr lang="en-US" altLang="en-US" dirty="0">
              <a:latin typeface="Arial" panose="020B0604020202020204" pitchFamily="34" charset="0"/>
            </a:rPr>
            <a:t> No difference between Factor A means.</a:t>
          </a:r>
          <a:endParaRPr lang="en-CA" dirty="0"/>
        </a:p>
      </dgm:t>
    </dgm:pt>
    <dgm:pt modelId="{50F13CB4-2004-43FB-B146-D0AE8BB8750B}" type="parTrans" cxnId="{C1ACF2E4-AAE9-4CE1-B160-B175995815EC}">
      <dgm:prSet/>
      <dgm:spPr/>
      <dgm:t>
        <a:bodyPr/>
        <a:lstStyle/>
        <a:p>
          <a:endParaRPr lang="en-CA"/>
        </a:p>
      </dgm:t>
    </dgm:pt>
    <dgm:pt modelId="{020DF6B2-8221-4940-A7C9-BC81DF4EF4CB}" type="sibTrans" cxnId="{C1ACF2E4-AAE9-4CE1-B160-B175995815EC}">
      <dgm:prSet/>
      <dgm:spPr/>
      <dgm:t>
        <a:bodyPr/>
        <a:lstStyle/>
        <a:p>
          <a:endParaRPr lang="en-CA"/>
        </a:p>
      </dgm:t>
    </dgm:pt>
    <dgm:pt modelId="{AEC464C5-8827-45FE-8974-146A605EE204}">
      <dgm:prSet phldrT="[Text]"/>
      <dgm:spPr/>
      <dgm:t>
        <a:bodyPr/>
        <a:lstStyle/>
        <a:p>
          <a:pPr>
            <a:buFontTx/>
            <a:buChar char="•"/>
          </a:pPr>
          <a:r>
            <a:rPr lang="en-US" altLang="en-US" b="1" dirty="0">
              <a:latin typeface="Arial" panose="020B0604020202020204" pitchFamily="34" charset="0"/>
            </a:rPr>
            <a:t>H₀B:</a:t>
          </a:r>
          <a:r>
            <a:rPr lang="en-US" altLang="en-US" dirty="0">
              <a:latin typeface="Arial" panose="020B0604020202020204" pitchFamily="34" charset="0"/>
            </a:rPr>
            <a:t> No difference between Factor B means.</a:t>
          </a:r>
          <a:endParaRPr lang="en-CA" dirty="0"/>
        </a:p>
      </dgm:t>
    </dgm:pt>
    <dgm:pt modelId="{427DB8EB-748F-46CA-8F95-48B8A7FB4851}" type="parTrans" cxnId="{2CCBD621-9DBD-4607-A07A-19F13E5CD06B}">
      <dgm:prSet/>
      <dgm:spPr/>
      <dgm:t>
        <a:bodyPr/>
        <a:lstStyle/>
        <a:p>
          <a:endParaRPr lang="en-CA"/>
        </a:p>
      </dgm:t>
    </dgm:pt>
    <dgm:pt modelId="{7DB8BE82-8962-423C-A4D5-9C3835A9C795}" type="sibTrans" cxnId="{2CCBD621-9DBD-4607-A07A-19F13E5CD06B}">
      <dgm:prSet/>
      <dgm:spPr/>
      <dgm:t>
        <a:bodyPr/>
        <a:lstStyle/>
        <a:p>
          <a:endParaRPr lang="en-CA"/>
        </a:p>
      </dgm:t>
    </dgm:pt>
    <dgm:pt modelId="{3EB5C4E6-A349-4738-A9DF-A82106706B68}">
      <dgm:prSet phldrT="[Text]"/>
      <dgm:spPr/>
      <dgm:t>
        <a:bodyPr/>
        <a:lstStyle/>
        <a:p>
          <a:pPr>
            <a:buFontTx/>
            <a:buChar char="•"/>
          </a:pPr>
          <a:r>
            <a:rPr lang="en-US" altLang="en-US" b="1" dirty="0">
              <a:latin typeface="Arial" panose="020B0604020202020204" pitchFamily="34" charset="0"/>
            </a:rPr>
            <a:t>H₀AB:</a:t>
          </a:r>
          <a:r>
            <a:rPr lang="en-US" altLang="en-US" dirty="0">
              <a:latin typeface="Arial" panose="020B0604020202020204" pitchFamily="34" charset="0"/>
            </a:rPr>
            <a:t> No interaction between factors.</a:t>
          </a:r>
          <a:endParaRPr lang="en-CA" dirty="0"/>
        </a:p>
      </dgm:t>
    </dgm:pt>
    <dgm:pt modelId="{3C582DBA-BFEF-4180-B147-C37C1045F72B}" type="parTrans" cxnId="{CD4B2CBC-0D96-418A-B65A-715B91D31DD3}">
      <dgm:prSet/>
      <dgm:spPr/>
      <dgm:t>
        <a:bodyPr/>
        <a:lstStyle/>
        <a:p>
          <a:endParaRPr lang="en-CA"/>
        </a:p>
      </dgm:t>
    </dgm:pt>
    <dgm:pt modelId="{458F61E5-D0DC-4AAD-89DC-ED02C7EE7715}" type="sibTrans" cxnId="{CD4B2CBC-0D96-418A-B65A-715B91D31DD3}">
      <dgm:prSet/>
      <dgm:spPr/>
      <dgm:t>
        <a:bodyPr/>
        <a:lstStyle/>
        <a:p>
          <a:endParaRPr lang="en-CA"/>
        </a:p>
      </dgm:t>
    </dgm:pt>
    <dgm:pt modelId="{582EFD73-8421-40F9-BD2B-83AC15F51085}" type="pres">
      <dgm:prSet presAssocID="{9A29116C-1060-4C6B-A366-9E93EEC6201E}" presName="Name0" presStyleCnt="0">
        <dgm:presLayoutVars>
          <dgm:dir/>
          <dgm:resizeHandles val="exact"/>
        </dgm:presLayoutVars>
      </dgm:prSet>
      <dgm:spPr/>
    </dgm:pt>
    <dgm:pt modelId="{D68F1BB5-F60D-44B6-BFE2-381E70412B7E}" type="pres">
      <dgm:prSet presAssocID="{9867F25D-3B49-464F-BD81-ABCD9C64D97E}" presName="node" presStyleLbl="node1" presStyleIdx="0" presStyleCnt="3">
        <dgm:presLayoutVars>
          <dgm:bulletEnabled val="1"/>
        </dgm:presLayoutVars>
      </dgm:prSet>
      <dgm:spPr/>
    </dgm:pt>
    <dgm:pt modelId="{ECAF1A58-FECB-4CBF-98E7-92BB5C27EDC3}" type="pres">
      <dgm:prSet presAssocID="{020DF6B2-8221-4940-A7C9-BC81DF4EF4CB}" presName="sibTrans" presStyleLbl="sibTrans2D1" presStyleIdx="0" presStyleCnt="2"/>
      <dgm:spPr/>
    </dgm:pt>
    <dgm:pt modelId="{4EA9B3DA-61D1-40F5-9386-FD60EC3EE82E}" type="pres">
      <dgm:prSet presAssocID="{020DF6B2-8221-4940-A7C9-BC81DF4EF4CB}" presName="connectorText" presStyleLbl="sibTrans2D1" presStyleIdx="0" presStyleCnt="2"/>
      <dgm:spPr/>
    </dgm:pt>
    <dgm:pt modelId="{449480B7-C351-4DEE-A710-5A93BF1B2E69}" type="pres">
      <dgm:prSet presAssocID="{AEC464C5-8827-45FE-8974-146A605EE204}" presName="node" presStyleLbl="node1" presStyleIdx="1" presStyleCnt="3">
        <dgm:presLayoutVars>
          <dgm:bulletEnabled val="1"/>
        </dgm:presLayoutVars>
      </dgm:prSet>
      <dgm:spPr/>
    </dgm:pt>
    <dgm:pt modelId="{39181FC1-204F-49C0-92BD-18A14B30866C}" type="pres">
      <dgm:prSet presAssocID="{7DB8BE82-8962-423C-A4D5-9C3835A9C795}" presName="sibTrans" presStyleLbl="sibTrans2D1" presStyleIdx="1" presStyleCnt="2"/>
      <dgm:spPr/>
    </dgm:pt>
    <dgm:pt modelId="{2E93611D-A717-42F1-BD35-7037EFA4387F}" type="pres">
      <dgm:prSet presAssocID="{7DB8BE82-8962-423C-A4D5-9C3835A9C795}" presName="connectorText" presStyleLbl="sibTrans2D1" presStyleIdx="1" presStyleCnt="2"/>
      <dgm:spPr/>
    </dgm:pt>
    <dgm:pt modelId="{69AB30A2-124D-47CD-B39A-BAFAB0AD6805}" type="pres">
      <dgm:prSet presAssocID="{3EB5C4E6-A349-4738-A9DF-A82106706B68}" presName="node" presStyleLbl="node1" presStyleIdx="2" presStyleCnt="3">
        <dgm:presLayoutVars>
          <dgm:bulletEnabled val="1"/>
        </dgm:presLayoutVars>
      </dgm:prSet>
      <dgm:spPr/>
    </dgm:pt>
  </dgm:ptLst>
  <dgm:cxnLst>
    <dgm:cxn modelId="{2CCBD621-9DBD-4607-A07A-19F13E5CD06B}" srcId="{9A29116C-1060-4C6B-A366-9E93EEC6201E}" destId="{AEC464C5-8827-45FE-8974-146A605EE204}" srcOrd="1" destOrd="0" parTransId="{427DB8EB-748F-46CA-8F95-48B8A7FB4851}" sibTransId="{7DB8BE82-8962-423C-A4D5-9C3835A9C795}"/>
    <dgm:cxn modelId="{2D9ECB61-5C01-47F7-96D9-59AF0522C920}" type="presOf" srcId="{9867F25D-3B49-464F-BD81-ABCD9C64D97E}" destId="{D68F1BB5-F60D-44B6-BFE2-381E70412B7E}" srcOrd="0" destOrd="0" presId="urn:microsoft.com/office/officeart/2005/8/layout/process1"/>
    <dgm:cxn modelId="{015ED443-2D2D-48A7-9D45-DD62191ECDC6}" type="presOf" srcId="{3EB5C4E6-A349-4738-A9DF-A82106706B68}" destId="{69AB30A2-124D-47CD-B39A-BAFAB0AD6805}" srcOrd="0" destOrd="0" presId="urn:microsoft.com/office/officeart/2005/8/layout/process1"/>
    <dgm:cxn modelId="{12CA2985-FCF5-43C0-9DF9-1CC41FF8A91B}" type="presOf" srcId="{7DB8BE82-8962-423C-A4D5-9C3835A9C795}" destId="{39181FC1-204F-49C0-92BD-18A14B30866C}" srcOrd="0" destOrd="0" presId="urn:microsoft.com/office/officeart/2005/8/layout/process1"/>
    <dgm:cxn modelId="{CD4B2CBC-0D96-418A-B65A-715B91D31DD3}" srcId="{9A29116C-1060-4C6B-A366-9E93EEC6201E}" destId="{3EB5C4E6-A349-4738-A9DF-A82106706B68}" srcOrd="2" destOrd="0" parTransId="{3C582DBA-BFEF-4180-B147-C37C1045F72B}" sibTransId="{458F61E5-D0DC-4AAD-89DC-ED02C7EE7715}"/>
    <dgm:cxn modelId="{170111C7-8E7E-41E5-8D65-7BED152200C6}" type="presOf" srcId="{9A29116C-1060-4C6B-A366-9E93EEC6201E}" destId="{582EFD73-8421-40F9-BD2B-83AC15F51085}" srcOrd="0" destOrd="0" presId="urn:microsoft.com/office/officeart/2005/8/layout/process1"/>
    <dgm:cxn modelId="{B0EAE5CA-E88D-49CF-9994-AF411136ADE6}" type="presOf" srcId="{7DB8BE82-8962-423C-A4D5-9C3835A9C795}" destId="{2E93611D-A717-42F1-BD35-7037EFA4387F}" srcOrd="1" destOrd="0" presId="urn:microsoft.com/office/officeart/2005/8/layout/process1"/>
    <dgm:cxn modelId="{7A74F2D8-52F8-4962-85AC-4B0D9C280459}" type="presOf" srcId="{020DF6B2-8221-4940-A7C9-BC81DF4EF4CB}" destId="{ECAF1A58-FECB-4CBF-98E7-92BB5C27EDC3}" srcOrd="0" destOrd="0" presId="urn:microsoft.com/office/officeart/2005/8/layout/process1"/>
    <dgm:cxn modelId="{C1ACF2E4-AAE9-4CE1-B160-B175995815EC}" srcId="{9A29116C-1060-4C6B-A366-9E93EEC6201E}" destId="{9867F25D-3B49-464F-BD81-ABCD9C64D97E}" srcOrd="0" destOrd="0" parTransId="{50F13CB4-2004-43FB-B146-D0AE8BB8750B}" sibTransId="{020DF6B2-8221-4940-A7C9-BC81DF4EF4CB}"/>
    <dgm:cxn modelId="{D1C62FF1-6037-44B8-A6C1-01C4228A766B}" type="presOf" srcId="{020DF6B2-8221-4940-A7C9-BC81DF4EF4CB}" destId="{4EA9B3DA-61D1-40F5-9386-FD60EC3EE82E}" srcOrd="1" destOrd="0" presId="urn:microsoft.com/office/officeart/2005/8/layout/process1"/>
    <dgm:cxn modelId="{0F9D9BF7-94CB-4C9F-9947-C1B61EC7FB04}" type="presOf" srcId="{AEC464C5-8827-45FE-8974-146A605EE204}" destId="{449480B7-C351-4DEE-A710-5A93BF1B2E69}" srcOrd="0" destOrd="0" presId="urn:microsoft.com/office/officeart/2005/8/layout/process1"/>
    <dgm:cxn modelId="{FC2F84DC-C63D-4355-9C97-31704B894666}" type="presParOf" srcId="{582EFD73-8421-40F9-BD2B-83AC15F51085}" destId="{D68F1BB5-F60D-44B6-BFE2-381E70412B7E}" srcOrd="0" destOrd="0" presId="urn:microsoft.com/office/officeart/2005/8/layout/process1"/>
    <dgm:cxn modelId="{01778340-5730-4BB5-AF67-5D067BB0BC9D}" type="presParOf" srcId="{582EFD73-8421-40F9-BD2B-83AC15F51085}" destId="{ECAF1A58-FECB-4CBF-98E7-92BB5C27EDC3}" srcOrd="1" destOrd="0" presId="urn:microsoft.com/office/officeart/2005/8/layout/process1"/>
    <dgm:cxn modelId="{54DAD760-F53B-4254-A4F5-3BED188BFC57}" type="presParOf" srcId="{ECAF1A58-FECB-4CBF-98E7-92BB5C27EDC3}" destId="{4EA9B3DA-61D1-40F5-9386-FD60EC3EE82E}" srcOrd="0" destOrd="0" presId="urn:microsoft.com/office/officeart/2005/8/layout/process1"/>
    <dgm:cxn modelId="{6D248703-3586-4901-8D7D-D97ECCA7F486}" type="presParOf" srcId="{582EFD73-8421-40F9-BD2B-83AC15F51085}" destId="{449480B7-C351-4DEE-A710-5A93BF1B2E69}" srcOrd="2" destOrd="0" presId="urn:microsoft.com/office/officeart/2005/8/layout/process1"/>
    <dgm:cxn modelId="{1BCFAC8B-56B6-4443-BD67-143CC0CE9C06}" type="presParOf" srcId="{582EFD73-8421-40F9-BD2B-83AC15F51085}" destId="{39181FC1-204F-49C0-92BD-18A14B30866C}" srcOrd="3" destOrd="0" presId="urn:microsoft.com/office/officeart/2005/8/layout/process1"/>
    <dgm:cxn modelId="{90C0054F-A1E2-4E29-90D1-532600519C47}" type="presParOf" srcId="{39181FC1-204F-49C0-92BD-18A14B30866C}" destId="{2E93611D-A717-42F1-BD35-7037EFA4387F}" srcOrd="0" destOrd="0" presId="urn:microsoft.com/office/officeart/2005/8/layout/process1"/>
    <dgm:cxn modelId="{849371D5-6D02-4824-B250-B8CF53587F81}" type="presParOf" srcId="{582EFD73-8421-40F9-BD2B-83AC15F51085}" destId="{69AB30A2-124D-47CD-B39A-BAFAB0AD680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21459C-9253-4637-ABC3-A042DE279F33}" type="doc">
      <dgm:prSet loTypeId="urn:microsoft.com/office/officeart/2005/8/layout/hProcess9" loCatId="process" qsTypeId="urn:microsoft.com/office/officeart/2005/8/quickstyle/simple1" qsCatId="simple" csTypeId="urn:microsoft.com/office/officeart/2005/8/colors/accent3_5" csCatId="accent3" phldr="1"/>
      <dgm:spPr/>
    </dgm:pt>
    <dgm:pt modelId="{E89A5CE2-B328-4990-9CA6-1CCFED68C4C4}">
      <dgm:prSet phldrT="[Text]"/>
      <dgm:spPr/>
      <dgm:t>
        <a:bodyPr/>
        <a:lstStyle/>
        <a:p>
          <a:r>
            <a:rPr lang="en-CA" dirty="0"/>
            <a:t>Selected dependent variable and two factors</a:t>
          </a:r>
        </a:p>
      </dgm:t>
    </dgm:pt>
    <dgm:pt modelId="{CA1EAADD-1649-4981-A98C-DF068F215A44}" type="parTrans" cxnId="{23A7F7AD-065C-487B-958B-4AFA2D109E82}">
      <dgm:prSet/>
      <dgm:spPr/>
      <dgm:t>
        <a:bodyPr/>
        <a:lstStyle/>
        <a:p>
          <a:endParaRPr lang="en-CA"/>
        </a:p>
      </dgm:t>
    </dgm:pt>
    <dgm:pt modelId="{A9FD954E-91E7-48E7-B540-AA9E4B69C533}" type="sibTrans" cxnId="{23A7F7AD-065C-487B-958B-4AFA2D109E82}">
      <dgm:prSet/>
      <dgm:spPr/>
      <dgm:t>
        <a:bodyPr/>
        <a:lstStyle/>
        <a:p>
          <a:endParaRPr lang="en-CA"/>
        </a:p>
      </dgm:t>
    </dgm:pt>
    <dgm:pt modelId="{38B506F8-26B5-42D2-B13A-E059814183FB}">
      <dgm:prSet phldrT="[Text]"/>
      <dgm:spPr/>
      <dgm:t>
        <a:bodyPr/>
        <a:lstStyle/>
        <a:p>
          <a:r>
            <a:rPr lang="en-CA" dirty="0"/>
            <a:t>Performed TWO-WAY </a:t>
          </a:r>
          <a:r>
            <a:rPr lang="en-CA" dirty="0" err="1"/>
            <a:t>anova</a:t>
          </a:r>
          <a:endParaRPr lang="en-CA" dirty="0"/>
        </a:p>
      </dgm:t>
    </dgm:pt>
    <dgm:pt modelId="{26A3B3EA-CA53-48A1-804B-749897FE792D}" type="parTrans" cxnId="{8BC83020-505F-4251-B3EF-E466F227C861}">
      <dgm:prSet/>
      <dgm:spPr/>
      <dgm:t>
        <a:bodyPr/>
        <a:lstStyle/>
        <a:p>
          <a:endParaRPr lang="en-CA"/>
        </a:p>
      </dgm:t>
    </dgm:pt>
    <dgm:pt modelId="{EA4C3A97-B1DF-4171-8F8A-BEF73C66C0BE}" type="sibTrans" cxnId="{8BC83020-505F-4251-B3EF-E466F227C861}">
      <dgm:prSet/>
      <dgm:spPr/>
      <dgm:t>
        <a:bodyPr/>
        <a:lstStyle/>
        <a:p>
          <a:endParaRPr lang="en-CA"/>
        </a:p>
      </dgm:t>
    </dgm:pt>
    <dgm:pt modelId="{C15768A7-4E1D-4151-8751-67BC9D0244A7}">
      <dgm:prSet phldrT="[Text]"/>
      <dgm:spPr/>
      <dgm:t>
        <a:bodyPr/>
        <a:lstStyle/>
        <a:p>
          <a:r>
            <a:rPr lang="en-CA" dirty="0"/>
            <a:t>Conducted Tukey’s HSD</a:t>
          </a:r>
        </a:p>
      </dgm:t>
    </dgm:pt>
    <dgm:pt modelId="{31741388-4AA4-47C0-BB60-504B656BE88A}" type="parTrans" cxnId="{68FDBB76-4A68-4A94-B93D-6E36F6E73CEC}">
      <dgm:prSet/>
      <dgm:spPr/>
      <dgm:t>
        <a:bodyPr/>
        <a:lstStyle/>
        <a:p>
          <a:endParaRPr lang="en-CA"/>
        </a:p>
      </dgm:t>
    </dgm:pt>
    <dgm:pt modelId="{E7541666-FBCF-4B49-8187-C317D8E4B16A}" type="sibTrans" cxnId="{68FDBB76-4A68-4A94-B93D-6E36F6E73CEC}">
      <dgm:prSet/>
      <dgm:spPr/>
      <dgm:t>
        <a:bodyPr/>
        <a:lstStyle/>
        <a:p>
          <a:endParaRPr lang="en-CA"/>
        </a:p>
      </dgm:t>
    </dgm:pt>
    <dgm:pt modelId="{57DE260F-206A-40ED-A76D-07C8D106296F}">
      <dgm:prSet phldrT="[Text]"/>
      <dgm:spPr/>
      <dgm:t>
        <a:bodyPr/>
        <a:lstStyle/>
        <a:p>
          <a:r>
            <a:rPr lang="en-CA" dirty="0"/>
            <a:t>Created </a:t>
          </a:r>
          <a:r>
            <a:rPr lang="en-CA" dirty="0" err="1"/>
            <a:t>Barplots</a:t>
          </a:r>
          <a:r>
            <a:rPr lang="en-CA" dirty="0"/>
            <a:t> </a:t>
          </a:r>
        </a:p>
      </dgm:t>
    </dgm:pt>
    <dgm:pt modelId="{D8C1CDA7-405D-4ED0-8B59-5B87CF70A675}" type="parTrans" cxnId="{EEE15690-13F9-4F94-9FD8-3515E4B9B7EF}">
      <dgm:prSet/>
      <dgm:spPr/>
      <dgm:t>
        <a:bodyPr/>
        <a:lstStyle/>
        <a:p>
          <a:endParaRPr lang="en-CA"/>
        </a:p>
      </dgm:t>
    </dgm:pt>
    <dgm:pt modelId="{12C8606E-A327-4218-9F6A-F0AA352A7578}" type="sibTrans" cxnId="{EEE15690-13F9-4F94-9FD8-3515E4B9B7EF}">
      <dgm:prSet/>
      <dgm:spPr/>
      <dgm:t>
        <a:bodyPr/>
        <a:lstStyle/>
        <a:p>
          <a:endParaRPr lang="en-CA"/>
        </a:p>
      </dgm:t>
    </dgm:pt>
    <dgm:pt modelId="{B3223C06-DEAF-4175-89E3-87B66E587184}" type="pres">
      <dgm:prSet presAssocID="{1521459C-9253-4637-ABC3-A042DE279F33}" presName="CompostProcess" presStyleCnt="0">
        <dgm:presLayoutVars>
          <dgm:dir/>
          <dgm:resizeHandles val="exact"/>
        </dgm:presLayoutVars>
      </dgm:prSet>
      <dgm:spPr/>
    </dgm:pt>
    <dgm:pt modelId="{4AF0F337-E08E-4DE4-ACFD-76F362B1C3F1}" type="pres">
      <dgm:prSet presAssocID="{1521459C-9253-4637-ABC3-A042DE279F33}" presName="arrow" presStyleLbl="bgShp" presStyleIdx="0" presStyleCnt="1" custLinFactNeighborX="588"/>
      <dgm:spPr/>
    </dgm:pt>
    <dgm:pt modelId="{A521C546-323B-4451-9A33-BEF0BFA92EC6}" type="pres">
      <dgm:prSet presAssocID="{1521459C-9253-4637-ABC3-A042DE279F33}" presName="linearProcess" presStyleCnt="0"/>
      <dgm:spPr/>
    </dgm:pt>
    <dgm:pt modelId="{FD5B8301-DFBA-4550-85FC-A869E1389878}" type="pres">
      <dgm:prSet presAssocID="{E89A5CE2-B328-4990-9CA6-1CCFED68C4C4}" presName="textNode" presStyleLbl="node1" presStyleIdx="0" presStyleCnt="4" custLinFactNeighborX="7764" custLinFactNeighborY="0">
        <dgm:presLayoutVars>
          <dgm:bulletEnabled val="1"/>
        </dgm:presLayoutVars>
      </dgm:prSet>
      <dgm:spPr/>
    </dgm:pt>
    <dgm:pt modelId="{A01560D8-07A0-4786-8C9F-E2FB1EEB6BE4}" type="pres">
      <dgm:prSet presAssocID="{A9FD954E-91E7-48E7-B540-AA9E4B69C533}" presName="sibTrans" presStyleCnt="0"/>
      <dgm:spPr/>
    </dgm:pt>
    <dgm:pt modelId="{4A2313D6-E630-4858-86F2-C94A06CEA094}" type="pres">
      <dgm:prSet presAssocID="{38B506F8-26B5-42D2-B13A-E059814183FB}" presName="textNode" presStyleLbl="node1" presStyleIdx="1" presStyleCnt="4">
        <dgm:presLayoutVars>
          <dgm:bulletEnabled val="1"/>
        </dgm:presLayoutVars>
      </dgm:prSet>
      <dgm:spPr/>
    </dgm:pt>
    <dgm:pt modelId="{27D31FA3-6523-47D1-B5DF-49B9584BDE4C}" type="pres">
      <dgm:prSet presAssocID="{EA4C3A97-B1DF-4171-8F8A-BEF73C66C0BE}" presName="sibTrans" presStyleCnt="0"/>
      <dgm:spPr/>
    </dgm:pt>
    <dgm:pt modelId="{D230F21D-F549-4499-88B4-4BC23A1D1219}" type="pres">
      <dgm:prSet presAssocID="{C15768A7-4E1D-4151-8751-67BC9D0244A7}" presName="textNode" presStyleLbl="node1" presStyleIdx="2" presStyleCnt="4">
        <dgm:presLayoutVars>
          <dgm:bulletEnabled val="1"/>
        </dgm:presLayoutVars>
      </dgm:prSet>
      <dgm:spPr/>
    </dgm:pt>
    <dgm:pt modelId="{83C4BD54-8CAB-4A6B-AA9A-FD3010737165}" type="pres">
      <dgm:prSet presAssocID="{E7541666-FBCF-4B49-8187-C317D8E4B16A}" presName="sibTrans" presStyleCnt="0"/>
      <dgm:spPr/>
    </dgm:pt>
    <dgm:pt modelId="{089E281A-9DBC-449A-A7A8-D07DE33D9255}" type="pres">
      <dgm:prSet presAssocID="{57DE260F-206A-40ED-A76D-07C8D106296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BC83020-505F-4251-B3EF-E466F227C861}" srcId="{1521459C-9253-4637-ABC3-A042DE279F33}" destId="{38B506F8-26B5-42D2-B13A-E059814183FB}" srcOrd="1" destOrd="0" parTransId="{26A3B3EA-CA53-48A1-804B-749897FE792D}" sibTransId="{EA4C3A97-B1DF-4171-8F8A-BEF73C66C0BE}"/>
    <dgm:cxn modelId="{39743A22-9156-44C4-872E-C088E3099612}" type="presOf" srcId="{1521459C-9253-4637-ABC3-A042DE279F33}" destId="{B3223C06-DEAF-4175-89E3-87B66E587184}" srcOrd="0" destOrd="0" presId="urn:microsoft.com/office/officeart/2005/8/layout/hProcess9"/>
    <dgm:cxn modelId="{669D6E37-F3ED-42F0-9A18-9C370E1B26AD}" type="presOf" srcId="{E89A5CE2-B328-4990-9CA6-1CCFED68C4C4}" destId="{FD5B8301-DFBA-4550-85FC-A869E1389878}" srcOrd="0" destOrd="0" presId="urn:microsoft.com/office/officeart/2005/8/layout/hProcess9"/>
    <dgm:cxn modelId="{8C188C66-9F49-4FCA-9DCF-2A1D51C71E5F}" type="presOf" srcId="{C15768A7-4E1D-4151-8751-67BC9D0244A7}" destId="{D230F21D-F549-4499-88B4-4BC23A1D1219}" srcOrd="0" destOrd="0" presId="urn:microsoft.com/office/officeart/2005/8/layout/hProcess9"/>
    <dgm:cxn modelId="{84BB6C55-074D-431E-95BD-50EC8D0D8120}" type="presOf" srcId="{38B506F8-26B5-42D2-B13A-E059814183FB}" destId="{4A2313D6-E630-4858-86F2-C94A06CEA094}" srcOrd="0" destOrd="0" presId="urn:microsoft.com/office/officeart/2005/8/layout/hProcess9"/>
    <dgm:cxn modelId="{68FDBB76-4A68-4A94-B93D-6E36F6E73CEC}" srcId="{1521459C-9253-4637-ABC3-A042DE279F33}" destId="{C15768A7-4E1D-4151-8751-67BC9D0244A7}" srcOrd="2" destOrd="0" parTransId="{31741388-4AA4-47C0-BB60-504B656BE88A}" sibTransId="{E7541666-FBCF-4B49-8187-C317D8E4B16A}"/>
    <dgm:cxn modelId="{D908478A-9A85-4DF1-9C92-2A43A9B9B6F9}" type="presOf" srcId="{57DE260F-206A-40ED-A76D-07C8D106296F}" destId="{089E281A-9DBC-449A-A7A8-D07DE33D9255}" srcOrd="0" destOrd="0" presId="urn:microsoft.com/office/officeart/2005/8/layout/hProcess9"/>
    <dgm:cxn modelId="{EEE15690-13F9-4F94-9FD8-3515E4B9B7EF}" srcId="{1521459C-9253-4637-ABC3-A042DE279F33}" destId="{57DE260F-206A-40ED-A76D-07C8D106296F}" srcOrd="3" destOrd="0" parTransId="{D8C1CDA7-405D-4ED0-8B59-5B87CF70A675}" sibTransId="{12C8606E-A327-4218-9F6A-F0AA352A7578}"/>
    <dgm:cxn modelId="{23A7F7AD-065C-487B-958B-4AFA2D109E82}" srcId="{1521459C-9253-4637-ABC3-A042DE279F33}" destId="{E89A5CE2-B328-4990-9CA6-1CCFED68C4C4}" srcOrd="0" destOrd="0" parTransId="{CA1EAADD-1649-4981-A98C-DF068F215A44}" sibTransId="{A9FD954E-91E7-48E7-B540-AA9E4B69C533}"/>
    <dgm:cxn modelId="{16F8F3AF-3A29-460A-BF84-3F0319B16EAC}" type="presParOf" srcId="{B3223C06-DEAF-4175-89E3-87B66E587184}" destId="{4AF0F337-E08E-4DE4-ACFD-76F362B1C3F1}" srcOrd="0" destOrd="0" presId="urn:microsoft.com/office/officeart/2005/8/layout/hProcess9"/>
    <dgm:cxn modelId="{9DD4D51B-EA7A-4ECA-B687-182FA4E09778}" type="presParOf" srcId="{B3223C06-DEAF-4175-89E3-87B66E587184}" destId="{A521C546-323B-4451-9A33-BEF0BFA92EC6}" srcOrd="1" destOrd="0" presId="urn:microsoft.com/office/officeart/2005/8/layout/hProcess9"/>
    <dgm:cxn modelId="{27C67D00-9F3C-4477-B201-62465DBCD0A1}" type="presParOf" srcId="{A521C546-323B-4451-9A33-BEF0BFA92EC6}" destId="{FD5B8301-DFBA-4550-85FC-A869E1389878}" srcOrd="0" destOrd="0" presId="urn:microsoft.com/office/officeart/2005/8/layout/hProcess9"/>
    <dgm:cxn modelId="{6E93B76C-96EB-4B1E-8A34-557E4FDBC03D}" type="presParOf" srcId="{A521C546-323B-4451-9A33-BEF0BFA92EC6}" destId="{A01560D8-07A0-4786-8C9F-E2FB1EEB6BE4}" srcOrd="1" destOrd="0" presId="urn:microsoft.com/office/officeart/2005/8/layout/hProcess9"/>
    <dgm:cxn modelId="{03B74282-18C0-492A-90F1-040FE34CCD65}" type="presParOf" srcId="{A521C546-323B-4451-9A33-BEF0BFA92EC6}" destId="{4A2313D6-E630-4858-86F2-C94A06CEA094}" srcOrd="2" destOrd="0" presId="urn:microsoft.com/office/officeart/2005/8/layout/hProcess9"/>
    <dgm:cxn modelId="{0700111B-1C05-4661-96C5-9B447DFBA2DA}" type="presParOf" srcId="{A521C546-323B-4451-9A33-BEF0BFA92EC6}" destId="{27D31FA3-6523-47D1-B5DF-49B9584BDE4C}" srcOrd="3" destOrd="0" presId="urn:microsoft.com/office/officeart/2005/8/layout/hProcess9"/>
    <dgm:cxn modelId="{6ECA552B-088E-4A01-97B3-D503EE34101A}" type="presParOf" srcId="{A521C546-323B-4451-9A33-BEF0BFA92EC6}" destId="{D230F21D-F549-4499-88B4-4BC23A1D1219}" srcOrd="4" destOrd="0" presId="urn:microsoft.com/office/officeart/2005/8/layout/hProcess9"/>
    <dgm:cxn modelId="{5D78F705-E48A-4D42-A596-46AE5736EFEA}" type="presParOf" srcId="{A521C546-323B-4451-9A33-BEF0BFA92EC6}" destId="{83C4BD54-8CAB-4A6B-AA9A-FD3010737165}" srcOrd="5" destOrd="0" presId="urn:microsoft.com/office/officeart/2005/8/layout/hProcess9"/>
    <dgm:cxn modelId="{4F0E7D8F-CF39-4A0E-B7D6-60B13DCE9ED3}" type="presParOf" srcId="{A521C546-323B-4451-9A33-BEF0BFA92EC6}" destId="{089E281A-9DBC-449A-A7A8-D07DE33D925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F1BB5-F60D-44B6-BFE2-381E70412B7E}">
      <dsp:nvSpPr>
        <dsp:cNvPr id="0" name=""/>
        <dsp:cNvSpPr/>
      </dsp:nvSpPr>
      <dsp:spPr>
        <a:xfrm>
          <a:off x="5092" y="62561"/>
          <a:ext cx="1522206" cy="998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1500" b="1" kern="1200" dirty="0">
              <a:latin typeface="Arial" panose="020B0604020202020204" pitchFamily="34" charset="0"/>
            </a:rPr>
            <a:t>H₀A:</a:t>
          </a:r>
          <a:r>
            <a:rPr lang="en-US" altLang="en-US" sz="1500" kern="1200" dirty="0">
              <a:latin typeface="Arial" panose="020B0604020202020204" pitchFamily="34" charset="0"/>
            </a:rPr>
            <a:t> No difference between Factor A means.</a:t>
          </a:r>
          <a:endParaRPr lang="en-CA" sz="1500" kern="1200" dirty="0"/>
        </a:p>
      </dsp:txBody>
      <dsp:txXfrm>
        <a:off x="34350" y="91819"/>
        <a:ext cx="1463690" cy="940431"/>
      </dsp:txXfrm>
    </dsp:sp>
    <dsp:sp modelId="{ECAF1A58-FECB-4CBF-98E7-92BB5C27EDC3}">
      <dsp:nvSpPr>
        <dsp:cNvPr id="0" name=""/>
        <dsp:cNvSpPr/>
      </dsp:nvSpPr>
      <dsp:spPr>
        <a:xfrm>
          <a:off x="1679519" y="373281"/>
          <a:ext cx="322707" cy="37750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1679519" y="448782"/>
        <a:ext cx="225895" cy="226505"/>
      </dsp:txXfrm>
    </dsp:sp>
    <dsp:sp modelId="{449480B7-C351-4DEE-A710-5A93BF1B2E69}">
      <dsp:nvSpPr>
        <dsp:cNvPr id="0" name=""/>
        <dsp:cNvSpPr/>
      </dsp:nvSpPr>
      <dsp:spPr>
        <a:xfrm>
          <a:off x="2136181" y="62561"/>
          <a:ext cx="1522206" cy="998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1500" b="1" kern="1200" dirty="0">
              <a:latin typeface="Arial" panose="020B0604020202020204" pitchFamily="34" charset="0"/>
            </a:rPr>
            <a:t>H₀B:</a:t>
          </a:r>
          <a:r>
            <a:rPr lang="en-US" altLang="en-US" sz="1500" kern="1200" dirty="0">
              <a:latin typeface="Arial" panose="020B0604020202020204" pitchFamily="34" charset="0"/>
            </a:rPr>
            <a:t> No difference between Factor B means.</a:t>
          </a:r>
          <a:endParaRPr lang="en-CA" sz="1500" kern="1200" dirty="0"/>
        </a:p>
      </dsp:txBody>
      <dsp:txXfrm>
        <a:off x="2165439" y="91819"/>
        <a:ext cx="1463690" cy="940431"/>
      </dsp:txXfrm>
    </dsp:sp>
    <dsp:sp modelId="{39181FC1-204F-49C0-92BD-18A14B30866C}">
      <dsp:nvSpPr>
        <dsp:cNvPr id="0" name=""/>
        <dsp:cNvSpPr/>
      </dsp:nvSpPr>
      <dsp:spPr>
        <a:xfrm>
          <a:off x="3810608" y="373281"/>
          <a:ext cx="322707" cy="37750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3810608" y="448782"/>
        <a:ext cx="225895" cy="226505"/>
      </dsp:txXfrm>
    </dsp:sp>
    <dsp:sp modelId="{69AB30A2-124D-47CD-B39A-BAFAB0AD6805}">
      <dsp:nvSpPr>
        <dsp:cNvPr id="0" name=""/>
        <dsp:cNvSpPr/>
      </dsp:nvSpPr>
      <dsp:spPr>
        <a:xfrm>
          <a:off x="4267270" y="62561"/>
          <a:ext cx="1522206" cy="99894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1500" b="1" kern="1200" dirty="0">
              <a:latin typeface="Arial" panose="020B0604020202020204" pitchFamily="34" charset="0"/>
            </a:rPr>
            <a:t>H₀AB:</a:t>
          </a:r>
          <a:r>
            <a:rPr lang="en-US" altLang="en-US" sz="1500" kern="1200" dirty="0">
              <a:latin typeface="Arial" panose="020B0604020202020204" pitchFamily="34" charset="0"/>
            </a:rPr>
            <a:t> No interaction between factors.</a:t>
          </a:r>
          <a:endParaRPr lang="en-CA" sz="1500" kern="1200" dirty="0"/>
        </a:p>
      </dsp:txBody>
      <dsp:txXfrm>
        <a:off x="4296528" y="91819"/>
        <a:ext cx="1463690" cy="940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0F337-E08E-4DE4-ACFD-76F362B1C3F1}">
      <dsp:nvSpPr>
        <dsp:cNvPr id="0" name=""/>
        <dsp:cNvSpPr/>
      </dsp:nvSpPr>
      <dsp:spPr>
        <a:xfrm>
          <a:off x="432037" y="0"/>
          <a:ext cx="4590510" cy="3393316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B8301-DFBA-4550-85FC-A869E1389878}">
      <dsp:nvSpPr>
        <dsp:cNvPr id="0" name=""/>
        <dsp:cNvSpPr/>
      </dsp:nvSpPr>
      <dsp:spPr>
        <a:xfrm>
          <a:off x="7749" y="1017994"/>
          <a:ext cx="1300046" cy="1357326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Selected dependent variable and two factors</a:t>
          </a:r>
        </a:p>
      </dsp:txBody>
      <dsp:txXfrm>
        <a:off x="71212" y="1081457"/>
        <a:ext cx="1173120" cy="1230400"/>
      </dsp:txXfrm>
    </dsp:sp>
    <dsp:sp modelId="{4A2313D6-E630-4858-86F2-C94A06CEA094}">
      <dsp:nvSpPr>
        <dsp:cNvPr id="0" name=""/>
        <dsp:cNvSpPr/>
      </dsp:nvSpPr>
      <dsp:spPr>
        <a:xfrm>
          <a:off x="1367752" y="1017994"/>
          <a:ext cx="1300046" cy="1357326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Performed TWO-WAY </a:t>
          </a:r>
          <a:r>
            <a:rPr lang="en-CA" sz="1600" kern="1200" dirty="0" err="1"/>
            <a:t>anova</a:t>
          </a:r>
          <a:endParaRPr lang="en-CA" sz="1600" kern="1200" dirty="0"/>
        </a:p>
      </dsp:txBody>
      <dsp:txXfrm>
        <a:off x="1431215" y="1081457"/>
        <a:ext cx="1173120" cy="1230400"/>
      </dsp:txXfrm>
    </dsp:sp>
    <dsp:sp modelId="{D230F21D-F549-4499-88B4-4BC23A1D1219}">
      <dsp:nvSpPr>
        <dsp:cNvPr id="0" name=""/>
        <dsp:cNvSpPr/>
      </dsp:nvSpPr>
      <dsp:spPr>
        <a:xfrm>
          <a:off x="2732801" y="1017994"/>
          <a:ext cx="1300046" cy="1357326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Conducted Tukey’s HSD</a:t>
          </a:r>
        </a:p>
      </dsp:txBody>
      <dsp:txXfrm>
        <a:off x="2796264" y="1081457"/>
        <a:ext cx="1173120" cy="1230400"/>
      </dsp:txXfrm>
    </dsp:sp>
    <dsp:sp modelId="{089E281A-9DBC-449A-A7A8-D07DE33D9255}">
      <dsp:nvSpPr>
        <dsp:cNvPr id="0" name=""/>
        <dsp:cNvSpPr/>
      </dsp:nvSpPr>
      <dsp:spPr>
        <a:xfrm>
          <a:off x="4097850" y="1017994"/>
          <a:ext cx="1300046" cy="1357326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Created </a:t>
          </a:r>
          <a:r>
            <a:rPr lang="en-CA" sz="1600" kern="1200" dirty="0" err="1"/>
            <a:t>Barplots</a:t>
          </a:r>
          <a:r>
            <a:rPr lang="en-CA" sz="1600" kern="1200" dirty="0"/>
            <a:t> </a:t>
          </a:r>
        </a:p>
      </dsp:txBody>
      <dsp:txXfrm>
        <a:off x="4161313" y="1081457"/>
        <a:ext cx="1173120" cy="1230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Analysis of Team Performance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Lakshay Girdher</a:t>
            </a:r>
            <a:br>
              <a:rPr lang="en-US" dirty="0"/>
            </a:br>
            <a:r>
              <a:rPr lang="en-US" dirty="0"/>
              <a:t>Anmol Garg</a:t>
            </a:r>
          </a:p>
        </p:txBody>
      </p:sp>
      <p:pic>
        <p:nvPicPr>
          <p:cNvPr id="9" name="Picture 8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F18EBF3E-F203-A00A-34DF-0AA1A2A18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27" y="3573016"/>
            <a:ext cx="1223973" cy="27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sketball hoop and palm trees&#10;&#10;AI-generated content may be incorrect.">
            <a:extLst>
              <a:ext uri="{FF2B5EF4-FFF2-40B4-BE49-F238E27FC236}">
                <a16:creationId xmlns:a16="http://schemas.microsoft.com/office/drawing/2014/main" id="{97E87079-7B6B-980D-4B82-4DDC855A75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28E91-2B4C-9A83-9430-BA322CF7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Chi-Square Test of Independence</a:t>
            </a:r>
            <a:endParaRPr lang="en-CA" dirty="0"/>
          </a:p>
        </p:txBody>
      </p:sp>
      <p:pic>
        <p:nvPicPr>
          <p:cNvPr id="5" name="Picture 4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19134B10-2F36-E7AC-BE9C-3E848A5080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F0557-5FAE-5039-360B-4BA98DC1AE0C}"/>
              </a:ext>
            </a:extLst>
          </p:cNvPr>
          <p:cNvSpPr txBox="1"/>
          <p:nvPr/>
        </p:nvSpPr>
        <p:spPr>
          <a:xfrm>
            <a:off x="983432" y="1600200"/>
            <a:ext cx="6161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highlight>
                  <a:srgbClr val="000000"/>
                </a:highlight>
              </a:rPr>
              <a:t>Steps Taken:</a:t>
            </a:r>
            <a:endParaRPr lang="en-US" dirty="0">
              <a:highlight>
                <a:srgbClr val="000000"/>
              </a:highlight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Selected two categorical variables.</a:t>
            </a:r>
          </a:p>
          <a:p>
            <a:pPr>
              <a:buFont typeface="+mj-lt"/>
              <a:buAutoNum type="arabicPeriod"/>
            </a:pPr>
            <a:r>
              <a:rPr lang="en-US" dirty="0"/>
              <a:t>Created a contingency table.</a:t>
            </a:r>
          </a:p>
          <a:p>
            <a:pPr>
              <a:buFont typeface="+mj-lt"/>
              <a:buAutoNum type="arabicPeriod"/>
            </a:pPr>
            <a:r>
              <a:rPr lang="en-US" dirty="0"/>
              <a:t>Applied Chi-Square test.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EB0142-4F2E-0552-25E2-2B1CE9824B81}"/>
              </a:ext>
            </a:extLst>
          </p:cNvPr>
          <p:cNvSpPr txBox="1">
            <a:spLocks/>
          </p:cNvSpPr>
          <p:nvPr/>
        </p:nvSpPr>
        <p:spPr>
          <a:xfrm>
            <a:off x="949389" y="2381429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Results:</a:t>
            </a:r>
          </a:p>
        </p:txBody>
      </p:sp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BE49ADD-DCBF-F951-08D7-6D2D68E8F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17278"/>
            <a:ext cx="7516274" cy="1524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1E05E7A-1A29-5869-2AD9-447933F12378}"/>
              </a:ext>
            </a:extLst>
          </p:cNvPr>
          <p:cNvSpPr txBox="1">
            <a:spLocks/>
          </p:cNvSpPr>
          <p:nvPr/>
        </p:nvSpPr>
        <p:spPr>
          <a:xfrm>
            <a:off x="1000098" y="5341490"/>
            <a:ext cx="10058400" cy="598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Interpretaion</a:t>
            </a:r>
            <a:r>
              <a:rPr lang="en-US" dirty="0"/>
              <a:t>: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9307F7A-6C91-8D91-98A6-F7A7A6A4E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098" y="5842139"/>
            <a:ext cx="8324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p-value (0.0097) &lt; 0.05 → Significant association exists between the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The variables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not independent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5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9DD6-F724-70AD-8F61-501BF83B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55" y="864830"/>
            <a:ext cx="3229000" cy="566936"/>
          </a:xfrm>
        </p:spPr>
        <p:txBody>
          <a:bodyPr>
            <a:normAutofit/>
          </a:bodyPr>
          <a:lstStyle/>
          <a:p>
            <a:r>
              <a:rPr lang="en-CA" sz="2500" dirty="0"/>
              <a:t>Association plot: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B63936-CC83-D917-B30E-BEF426D83991}"/>
              </a:ext>
            </a:extLst>
          </p:cNvPr>
          <p:cNvSpPr txBox="1">
            <a:spLocks/>
          </p:cNvSpPr>
          <p:nvPr/>
        </p:nvSpPr>
        <p:spPr>
          <a:xfrm>
            <a:off x="226155" y="3598706"/>
            <a:ext cx="2685426" cy="638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500" dirty="0"/>
              <a:t>Mosaic plot:</a:t>
            </a:r>
          </a:p>
        </p:txBody>
      </p:sp>
      <p:pic>
        <p:nvPicPr>
          <p:cNvPr id="4" name="Picture 3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102C0A26-3411-9B8F-590A-FD13D7588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pic>
        <p:nvPicPr>
          <p:cNvPr id="6" name="Picture 5" descr="A diagram of a team&#10;&#10;AI-generated content may be incorrect.">
            <a:extLst>
              <a:ext uri="{FF2B5EF4-FFF2-40B4-BE49-F238E27FC236}">
                <a16:creationId xmlns:a16="http://schemas.microsoft.com/office/drawing/2014/main" id="{2698F180-33F1-08FF-3DD7-A0CEC67B82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332656"/>
            <a:ext cx="3672408" cy="2641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mosaic diagram of a basketball team&#10;&#10;AI-generated content may be incorrect.">
            <a:extLst>
              <a:ext uri="{FF2B5EF4-FFF2-40B4-BE49-F238E27FC236}">
                <a16:creationId xmlns:a16="http://schemas.microsoft.com/office/drawing/2014/main" id="{00EF1A2D-635B-7D9C-5A77-873900DCA7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3259295"/>
            <a:ext cx="3672408" cy="2634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black text with black text&#10;&#10;AI-generated content may be incorrect.">
            <a:extLst>
              <a:ext uri="{FF2B5EF4-FFF2-40B4-BE49-F238E27FC236}">
                <a16:creationId xmlns:a16="http://schemas.microsoft.com/office/drawing/2014/main" id="{BB329109-1952-C266-32FB-D7670DEAD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251" y="4085456"/>
            <a:ext cx="3280595" cy="7489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D3DD105F-9678-0117-51F7-8424453C7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67F25-D0C5-814E-7212-897083F6B4E6}"/>
              </a:ext>
            </a:extLst>
          </p:cNvPr>
          <p:cNvSpPr txBox="1"/>
          <p:nvPr/>
        </p:nvSpPr>
        <p:spPr>
          <a:xfrm>
            <a:off x="184731" y="1551135"/>
            <a:ext cx="385055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Bars above zero → higher-than-expected frequency.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Bars below zero → lower-than-expected frequency.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Lakers have more “High” wins than expected, while Boston Celtics have fewer.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B02D0E-224B-D49D-4B66-ECC8E7704E29}"/>
              </a:ext>
            </a:extLst>
          </p:cNvPr>
          <p:cNvSpPr txBox="1"/>
          <p:nvPr/>
        </p:nvSpPr>
        <p:spPr>
          <a:xfrm>
            <a:off x="226155" y="4005064"/>
            <a:ext cx="4190671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Golden State Warriors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tend to have more low-win seasons and fewer high-win seasons than expected.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 Angeles Lakers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lean towards more high-win seasons than low-win seasons.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Boston Celtics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Miami Heat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no strong deviations from expected win class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8708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81441-98B7-5D82-5C6D-FEFD732B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70116"/>
            <a:ext cx="10058400" cy="588842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Applying </a:t>
            </a:r>
            <a:r>
              <a:rPr lang="en-US" sz="2500" dirty="0">
                <a:highlight>
                  <a:srgbClr val="000000"/>
                </a:highlight>
              </a:rPr>
              <a:t>Time Series + Moving Averages + Exponential </a:t>
            </a:r>
            <a:r>
              <a:rPr lang="en-US" sz="2500" dirty="0" err="1">
                <a:highlight>
                  <a:srgbClr val="000000"/>
                </a:highlight>
              </a:rPr>
              <a:t>Smoothing+Forecasting</a:t>
            </a:r>
            <a:endParaRPr lang="en-CA" sz="2500" dirty="0">
              <a:highlight>
                <a:srgbClr val="000000"/>
              </a:highlight>
            </a:endParaRPr>
          </a:p>
        </p:txBody>
      </p:sp>
      <p:pic>
        <p:nvPicPr>
          <p:cNvPr id="3" name="Picture 2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0E645FF6-6334-92C4-9665-3EF618E11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D17A3-B3CD-639C-4DF3-AE2ADA43223D}"/>
              </a:ext>
            </a:extLst>
          </p:cNvPr>
          <p:cNvSpPr txBox="1"/>
          <p:nvPr/>
        </p:nvSpPr>
        <p:spPr>
          <a:xfrm>
            <a:off x="695400" y="98072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highlight>
                  <a:srgbClr val="000000"/>
                </a:highlight>
              </a:rPr>
              <a:t>Steps Taken:</a:t>
            </a:r>
            <a:endParaRPr lang="en-US" dirty="0">
              <a:highlight>
                <a:srgbClr val="000000"/>
              </a:highlight>
            </a:endParaRPr>
          </a:p>
          <a:p>
            <a:pPr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Converted data to time series format.</a:t>
            </a:r>
          </a:p>
          <a:p>
            <a:pPr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Applied moving average smoothing (different window sizes).</a:t>
            </a:r>
          </a:p>
          <a:p>
            <a:pPr>
              <a:buFont typeface="+mj-lt"/>
              <a:buAutoNum type="arabicPeriod"/>
            </a:pPr>
            <a:r>
              <a:rPr lang="en-US" dirty="0">
                <a:highlight>
                  <a:srgbClr val="000000"/>
                </a:highlight>
              </a:rPr>
              <a:t>Applied the exponential smoothing model.</a:t>
            </a:r>
          </a:p>
        </p:txBody>
      </p:sp>
      <p:pic>
        <p:nvPicPr>
          <p:cNvPr id="7" name="Picture 6" descr="A graph showing the number of years&#10;&#10;AI-generated content may be incorrect.">
            <a:extLst>
              <a:ext uri="{FF2B5EF4-FFF2-40B4-BE49-F238E27FC236}">
                <a16:creationId xmlns:a16="http://schemas.microsoft.com/office/drawing/2014/main" id="{07C8893A-3229-2C4B-22EF-3CBC43B0C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28800"/>
            <a:ext cx="3617623" cy="2600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4987A-E962-4821-8F38-CD28EC832507}"/>
              </a:ext>
            </a:extLst>
          </p:cNvPr>
          <p:cNvSpPr txBox="1"/>
          <p:nvPr/>
        </p:nvSpPr>
        <p:spPr>
          <a:xfrm>
            <a:off x="7599142" y="125946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Time series plot: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6A5BA-C1DA-3502-38C0-94A36E8330CD}"/>
              </a:ext>
            </a:extLst>
          </p:cNvPr>
          <p:cNvSpPr txBox="1"/>
          <p:nvPr/>
        </p:nvSpPr>
        <p:spPr>
          <a:xfrm>
            <a:off x="695400" y="285293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ighlight>
                  <a:srgbClr val="000000"/>
                </a:highlight>
              </a:rPr>
              <a:t>Moving Average Result:</a:t>
            </a:r>
          </a:p>
        </p:txBody>
      </p:sp>
      <p:pic>
        <p:nvPicPr>
          <p:cNvPr id="11" name="Picture 10" descr="A graph of moving average&#10;&#10;AI-generated content may be incorrect.">
            <a:extLst>
              <a:ext uri="{FF2B5EF4-FFF2-40B4-BE49-F238E27FC236}">
                <a16:creationId xmlns:a16="http://schemas.microsoft.com/office/drawing/2014/main" id="{5BB29ED7-2846-2E20-601D-7FE4E76A2F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356992"/>
            <a:ext cx="3752616" cy="2702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F84C67C3-4AA9-AA96-6071-3AAD03754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510" y="4361355"/>
            <a:ext cx="311869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MA-5 Errors: MSE MAD MAPE 1 36.58133 4.746667 9.203147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2F4EF3F-F6A5-DDFC-76EA-C10E110B9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856" y="4954847"/>
            <a:ext cx="311869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MA-10 Errors: MSE MAD MAPE 1 50.378 5.28 9.471195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3347-EA54-B904-C8C7-631026B0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-64060"/>
            <a:ext cx="6901408" cy="1143000"/>
          </a:xfrm>
        </p:spPr>
        <p:txBody>
          <a:bodyPr/>
          <a:lstStyle/>
          <a:p>
            <a:r>
              <a:rPr lang="en-CA" dirty="0"/>
              <a:t>Exponential Smoothing (SES + Holt)</a:t>
            </a:r>
          </a:p>
        </p:txBody>
      </p:sp>
      <p:pic>
        <p:nvPicPr>
          <p:cNvPr id="3" name="Picture 2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9F774E7C-E6B3-A6E2-536E-99B8523BCB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pic>
        <p:nvPicPr>
          <p:cNvPr id="5" name="Picture 4" descr="A graph of data and numbers&#10;&#10;AI-generated content may be incorrect.">
            <a:extLst>
              <a:ext uri="{FF2B5EF4-FFF2-40B4-BE49-F238E27FC236}">
                <a16:creationId xmlns:a16="http://schemas.microsoft.com/office/drawing/2014/main" id="{E8EFD27B-EFAF-BB1B-6149-BB83C59D9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41" y="1412776"/>
            <a:ext cx="4454512" cy="3197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433677C0-6070-4C86-93D5-8A9F1AA7DE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412775"/>
            <a:ext cx="4536504" cy="3197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57122-7BCD-3DFA-EBEB-399B8BAFFFA9}"/>
              </a:ext>
            </a:extLst>
          </p:cNvPr>
          <p:cNvSpPr txBox="1"/>
          <p:nvPr/>
        </p:nvSpPr>
        <p:spPr>
          <a:xfrm>
            <a:off x="983432" y="4941168"/>
            <a:ext cx="8496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highlight>
                  <a:srgbClr val="000000"/>
                </a:highlight>
                <a:latin typeface="Arial" panose="020B0604020202020204" pitchFamily="34" charset="0"/>
              </a:rPr>
              <a:t>Holt Fit:</a:t>
            </a:r>
            <a:r>
              <a:rPr lang="en-US" altLang="en-US" dirty="0">
                <a:highlight>
                  <a:srgbClr val="000000"/>
                </a:highlight>
                <a:latin typeface="Arial" panose="020B0604020202020204" pitchFamily="34" charset="0"/>
              </a:rPr>
              <a:t> Captures the upward trend in recent years better, adjusting for both level and trend in the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highlight>
                  <a:srgbClr val="000000"/>
                </a:highlight>
                <a:latin typeface="Arial" panose="020B0604020202020204" pitchFamily="34" charset="0"/>
              </a:rPr>
              <a:t>SES Fit:</a:t>
            </a:r>
            <a:r>
              <a:rPr lang="en-US" altLang="en-US" dirty="0">
                <a:highlight>
                  <a:srgbClr val="000000"/>
                </a:highlight>
                <a:latin typeface="Arial" panose="020B0604020202020204" pitchFamily="34" charset="0"/>
              </a:rPr>
              <a:t> Produces a flatter line since it only considers level, missing the trend present in later years.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02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47A1-619A-40C2-D80B-36A192A6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5361"/>
            <a:ext cx="3445024" cy="703036"/>
          </a:xfrm>
        </p:spPr>
        <p:txBody>
          <a:bodyPr>
            <a:normAutofit/>
          </a:bodyPr>
          <a:lstStyle/>
          <a:p>
            <a:r>
              <a:rPr lang="en-CA" sz="2500" dirty="0"/>
              <a:t>3-year forecasts</a:t>
            </a:r>
          </a:p>
        </p:txBody>
      </p:sp>
      <p:pic>
        <p:nvPicPr>
          <p:cNvPr id="3" name="Picture 2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E4A00A06-388F-AD6D-84A7-4FFB1B2CD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pic>
        <p:nvPicPr>
          <p:cNvPr id="5" name="Picture 4" descr="A number of numbers on a white background&#10;&#10;AI-generated content may be incorrect.">
            <a:extLst>
              <a:ext uri="{FF2B5EF4-FFF2-40B4-BE49-F238E27FC236}">
                <a16:creationId xmlns:a16="http://schemas.microsoft.com/office/drawing/2014/main" id="{FF7891FD-4AB2-9263-A397-94B15AD38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060848"/>
            <a:ext cx="5616624" cy="984015"/>
          </a:xfrm>
          <a:prstGeom prst="rect">
            <a:avLst/>
          </a:prstGeom>
        </p:spPr>
      </p:pic>
      <p:pic>
        <p:nvPicPr>
          <p:cNvPr id="7" name="Picture 6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9EDB63D6-BE53-93F8-F3E8-96000B86E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060848"/>
            <a:ext cx="5648877" cy="984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F02AAF-7ADD-06AB-A6C2-0067D0C5F1FA}"/>
              </a:ext>
            </a:extLst>
          </p:cNvPr>
          <p:cNvSpPr txBox="1"/>
          <p:nvPr/>
        </p:nvSpPr>
        <p:spPr>
          <a:xfrm>
            <a:off x="6284707" y="143762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SES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383426-E1FA-FB76-1012-E33880849E10}"/>
              </a:ext>
            </a:extLst>
          </p:cNvPr>
          <p:cNvSpPr txBox="1"/>
          <p:nvPr/>
        </p:nvSpPr>
        <p:spPr>
          <a:xfrm>
            <a:off x="335360" y="155679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Holt forecast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E1D4D3-B5C9-19A8-9CB7-C6E695A0D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333872"/>
            <a:ext cx="5648878" cy="3111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9B7D39-70A1-D9AB-7763-C9AC0F7955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1" y="3333873"/>
            <a:ext cx="5525201" cy="3111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A59528-93F2-C210-A417-550308B32E8B}"/>
              </a:ext>
            </a:extLst>
          </p:cNvPr>
          <p:cNvSpPr txBox="1"/>
          <p:nvPr/>
        </p:nvSpPr>
        <p:spPr>
          <a:xfrm>
            <a:off x="263352" y="3934033"/>
            <a:ext cx="55048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Holt model forecasts about </a:t>
            </a:r>
            <a:r>
              <a:rPr lang="en-US" b="1" dirty="0"/>
              <a:t>52.9 wins</a:t>
            </a:r>
            <a:r>
              <a:rPr lang="en-US" dirty="0"/>
              <a:t> for the Lakers each year from 2024–2026, with an 80% confidence interval of roughly </a:t>
            </a:r>
            <a:r>
              <a:rPr lang="en-US" b="1" dirty="0"/>
              <a:t>44–61 wins</a:t>
            </a:r>
            <a:r>
              <a:rPr lang="en-US" dirty="0"/>
              <a:t> and a 95% interval of </a:t>
            </a:r>
            <a:r>
              <a:rPr lang="en-US" b="1" dirty="0"/>
              <a:t>40–66 wins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error metrics (RMSE ≈ 6.38, MAPE ≈ 10.1%) suggest a </a:t>
            </a:r>
            <a:r>
              <a:rPr lang="en-US" b="1" dirty="0"/>
              <a:t>reasonably accurate fit</a:t>
            </a:r>
            <a:r>
              <a:rPr lang="en-US" dirty="0"/>
              <a:t> with low bias (ME ≈ 1.38).</a:t>
            </a:r>
            <a:endParaRPr lang="en-C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AE9483-4B0A-B337-540C-127EE29CA319}"/>
              </a:ext>
            </a:extLst>
          </p:cNvPr>
          <p:cNvSpPr txBox="1"/>
          <p:nvPr/>
        </p:nvSpPr>
        <p:spPr>
          <a:xfrm>
            <a:off x="6312024" y="3934033"/>
            <a:ext cx="4536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SES model predicts around </a:t>
            </a:r>
            <a:r>
              <a:rPr lang="en-US" b="1" dirty="0"/>
              <a:t>52.89 wins</a:t>
            </a:r>
            <a:r>
              <a:rPr lang="en-US" dirty="0"/>
              <a:t> for the Lakers each year from 2024–2026, with narrow confidence intervals (Lo 95% ≈ 40.37, Hi 95% ≈ 65.42).</a:t>
            </a:r>
            <a:br>
              <a:rPr lang="en-US" dirty="0"/>
            </a:br>
            <a:r>
              <a:rPr lang="en-US" dirty="0"/>
              <a:t>The error metrics show </a:t>
            </a:r>
            <a:r>
              <a:rPr lang="en-US" b="1" dirty="0"/>
              <a:t>low MAE (4.78)</a:t>
            </a:r>
            <a:r>
              <a:rPr lang="en-US" dirty="0"/>
              <a:t> and </a:t>
            </a:r>
            <a:r>
              <a:rPr lang="en-US" b="1" dirty="0"/>
              <a:t>MAPE (~9.55%)</a:t>
            </a:r>
            <a:r>
              <a:rPr lang="en-US" dirty="0"/>
              <a:t>, indicating good accuracy, with a slightly better fit than Holt.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52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dunking a basketball&#10;&#10;AI-generated content may be incorrect.">
            <a:extLst>
              <a:ext uri="{FF2B5EF4-FFF2-40B4-BE49-F238E27FC236}">
                <a16:creationId xmlns:a16="http://schemas.microsoft.com/office/drawing/2014/main" id="{708C9197-553A-316D-C3C1-76BDCF62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703" b="26751"/>
          <a:stretch>
            <a:fillRect/>
          </a:stretch>
        </p:blipFill>
        <p:spPr>
          <a:xfrm>
            <a:off x="0" y="10"/>
            <a:ext cx="12192000" cy="6857990"/>
          </a:xfrm>
          <a:prstGeom prst="rect">
            <a:avLst/>
          </a:prstGeo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0FBAFF9-936E-4C62-F3DA-6B2FE2AC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70C6A-900D-AD69-BF3D-5F566A4F3526}"/>
              </a:ext>
            </a:extLst>
          </p:cNvPr>
          <p:cNvSpPr txBox="1"/>
          <p:nvPr/>
        </p:nvSpPr>
        <p:spPr>
          <a:xfrm>
            <a:off x="983432" y="1989314"/>
            <a:ext cx="5472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Two-Way ANOVA revealed significant differences between groups.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Chi-Square test identified [whether there was a relationship between variables].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Time Series analysis revealed clear trends and patterns for forecasting.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These statistical methods provided valuable insights into the dataset.</a:t>
            </a:r>
          </a:p>
          <a:p>
            <a:endParaRPr lang="en-CA" dirty="0"/>
          </a:p>
        </p:txBody>
      </p:sp>
      <p:pic>
        <p:nvPicPr>
          <p:cNvPr id="12" name="Picture 11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FBA4DED9-47CC-E788-BB5B-9F7A88949D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7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 up of a basketball&#10;&#10;AI-generated content may be incorrect.">
            <a:extLst>
              <a:ext uri="{FF2B5EF4-FFF2-40B4-BE49-F238E27FC236}">
                <a16:creationId xmlns:a16="http://schemas.microsoft.com/office/drawing/2014/main" id="{1F5BD7FA-2E56-42FB-F087-B10F8A8B8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55" b="1658"/>
          <a:stretch>
            <a:fillRect/>
          </a:stretch>
        </p:blipFill>
        <p:spPr>
          <a:xfrm>
            <a:off x="-12306" y="10"/>
            <a:ext cx="12191980" cy="6857990"/>
          </a:xfrm>
          <a:prstGeom prst="rect">
            <a:avLst/>
          </a:prstGeom>
          <a:noFill/>
        </p:spPr>
      </p:pic>
      <p:pic>
        <p:nvPicPr>
          <p:cNvPr id="5" name="Picture 4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7E1403C0-6E03-C722-A91A-81BE826CF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276872"/>
            <a:ext cx="1106643" cy="2458594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C70D06A-0541-A17E-BFA8-7B623C64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848" y="5013176"/>
            <a:ext cx="2364904" cy="588842"/>
          </a:xfrm>
        </p:spPr>
        <p:txBody>
          <a:bodyPr/>
          <a:lstStyle/>
          <a:p>
            <a:r>
              <a:rPr lang="en-CA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6160" y="155922"/>
            <a:ext cx="3657600" cy="550912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Placeholder 4" descr="Basketball players raising hands together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536160" y="980728"/>
            <a:ext cx="3657600" cy="5328592"/>
          </a:xfrm>
        </p:spPr>
        <p:txBody>
          <a:bodyPr>
            <a:normAutofit fontScale="47500" lnSpcReduction="20000"/>
          </a:bodyPr>
          <a:lstStyle/>
          <a:p>
            <a:r>
              <a:rPr lang="en-CA" sz="5300" i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Methods used:</a:t>
            </a:r>
          </a:p>
          <a:p>
            <a:r>
              <a:rPr lang="en-US" sz="53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1. Two-Way ANOVA + Tukey’s HSD + </a:t>
            </a:r>
            <a:r>
              <a:rPr lang="en-US" sz="53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Barplots</a:t>
            </a:r>
            <a:r>
              <a:rPr lang="en-US" sz="53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5300" dirty="0"/>
              <a:t>– For comparing means across groups with two factors.</a:t>
            </a:r>
            <a:br>
              <a:rPr lang="en-US" sz="5300" dirty="0"/>
            </a:br>
            <a:br>
              <a:rPr lang="en-US" sz="5300" dirty="0"/>
            </a:br>
            <a:r>
              <a:rPr lang="en-US" sz="53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2. </a:t>
            </a:r>
            <a:r>
              <a:rPr lang="en-US" sz="53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Chi-Square Test of Independence</a:t>
            </a:r>
            <a:r>
              <a:rPr lang="en-US" sz="53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5300" dirty="0"/>
              <a:t>– For testing relationships between categorical variables.</a:t>
            </a:r>
            <a:br>
              <a:rPr lang="en-US" sz="5300" dirty="0"/>
            </a:br>
            <a:br>
              <a:rPr lang="en-US" sz="5300" dirty="0"/>
            </a:br>
            <a:r>
              <a:rPr lang="en-US" sz="53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3. </a:t>
            </a:r>
            <a:r>
              <a:rPr lang="en-US" sz="53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Time Series Analysis + Moving Averages + Exponential Smoothing</a:t>
            </a:r>
            <a:r>
              <a:rPr lang="en-US" sz="53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5300" dirty="0"/>
              <a:t>– For trend and forecast analysis.</a:t>
            </a:r>
            <a:endParaRPr lang="en-CA" sz="5300" b="1" dirty="0"/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pic>
        <p:nvPicPr>
          <p:cNvPr id="4" name="Picture 3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C635E412-7A04-D458-815B-6AE7F8C86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82E555-FB87-A8A5-446C-2D9A2A2C4610}"/>
              </a:ext>
            </a:extLst>
          </p:cNvPr>
          <p:cNvSpPr txBox="1"/>
          <p:nvPr/>
        </p:nvSpPr>
        <p:spPr>
          <a:xfrm>
            <a:off x="4655840" y="150542"/>
            <a:ext cx="28083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500" b="1" dirty="0"/>
              <a:t>Dataset Overview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DE3EAAE3-9DDE-9BD6-537E-831A0DE1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484784"/>
            <a:ext cx="6840760" cy="4745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1773C-3DAA-12CF-A932-3C73A81EBE06}"/>
              </a:ext>
            </a:extLst>
          </p:cNvPr>
          <p:cNvSpPr txBox="1"/>
          <p:nvPr/>
        </p:nvSpPr>
        <p:spPr>
          <a:xfrm>
            <a:off x="7751847" y="1272271"/>
            <a:ext cx="39604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Contains team performance data (Boston Celtics, Golden State Warriors, Los Angeles Lakers, Miami Heat)</a:t>
            </a:r>
            <a:br>
              <a:rPr lang="en-US" sz="2200" dirty="0"/>
            </a:br>
            <a:br>
              <a:rPr lang="en-US" sz="2200" dirty="0"/>
            </a:br>
            <a:r>
              <a:rPr lang="en-US" sz="2200" b="1" dirty="0">
                <a:solidFill>
                  <a:schemeClr val="bg2">
                    <a:lumMod val="10000"/>
                    <a:lumOff val="90000"/>
                  </a:schemeClr>
                </a:solidFill>
              </a:rPr>
              <a:t>Key variables: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1. </a:t>
            </a:r>
            <a:r>
              <a:rPr lang="en-US" sz="2200" b="1" dirty="0" err="1"/>
              <a:t>OPtg</a:t>
            </a:r>
            <a:r>
              <a:rPr lang="en-US" sz="2200" dirty="0"/>
              <a:t> – Offensive rating (points scored per 100 possessions)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2. </a:t>
            </a:r>
            <a:r>
              <a:rPr lang="en-US" sz="2200" b="1" dirty="0" err="1"/>
              <a:t>YearF</a:t>
            </a:r>
            <a:r>
              <a:rPr lang="en-US" sz="2200" dirty="0"/>
              <a:t> – Year factor (multiple seasons)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3. </a:t>
            </a:r>
            <a:r>
              <a:rPr lang="en-US" sz="2200" b="1" dirty="0"/>
              <a:t>High/Low category</a:t>
            </a:r>
            <a:r>
              <a:rPr lang="en-US" sz="2200" dirty="0"/>
              <a:t> – Classification based on performance thresholds</a:t>
            </a:r>
          </a:p>
          <a:p>
            <a:endParaRPr lang="en-CA" sz="2200" dirty="0"/>
          </a:p>
        </p:txBody>
      </p:sp>
      <p:pic>
        <p:nvPicPr>
          <p:cNvPr id="6" name="Picture 5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60E28B31-476C-C06B-45A4-1E14F28C6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5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asketball court with a person standing in the middle&#10;&#10;AI-generated content may be incorrect.">
            <a:extLst>
              <a:ext uri="{FF2B5EF4-FFF2-40B4-BE49-F238E27FC236}">
                <a16:creationId xmlns:a16="http://schemas.microsoft.com/office/drawing/2014/main" id="{BC503062-D835-64C4-1D9F-532D2E24EC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5" y="0"/>
            <a:ext cx="5159895" cy="6858000"/>
          </a:xfrm>
          <a:prstGeom prst="rect">
            <a:avLst/>
          </a:prstGeom>
        </p:spPr>
      </p:pic>
      <p:pic>
        <p:nvPicPr>
          <p:cNvPr id="6" name="Picture 5" descr="A group of people playing basketball&#10;&#10;AI-generated content may be incorrect.">
            <a:extLst>
              <a:ext uri="{FF2B5EF4-FFF2-40B4-BE49-F238E27FC236}">
                <a16:creationId xmlns:a16="http://schemas.microsoft.com/office/drawing/2014/main" id="{E4C0CD5D-5584-3728-87A4-5A91349A0A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0321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3C6B4-4ED3-BA76-8EDE-92DA63CC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526792"/>
            <a:ext cx="4891534" cy="720081"/>
          </a:xfrm>
        </p:spPr>
        <p:txBody>
          <a:bodyPr>
            <a:normAutofit/>
          </a:bodyPr>
          <a:lstStyle/>
          <a:p>
            <a:r>
              <a:rPr lang="en-CA" sz="3500" dirty="0"/>
              <a:t>Two-Way ANOVA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DBBF6-5AB5-6894-6878-C32DE1A12176}"/>
              </a:ext>
            </a:extLst>
          </p:cNvPr>
          <p:cNvSpPr txBox="1"/>
          <p:nvPr/>
        </p:nvSpPr>
        <p:spPr>
          <a:xfrm>
            <a:off x="440282" y="3094504"/>
            <a:ext cx="619268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Decision rule: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 &lt; α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reject null hypothesis.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interaction plots to visualize factor effects.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B5EFD-420E-60EB-8EDF-66CFB5306485}"/>
              </a:ext>
            </a:extLst>
          </p:cNvPr>
          <p:cNvSpPr txBox="1"/>
          <p:nvPr/>
        </p:nvSpPr>
        <p:spPr>
          <a:xfrm>
            <a:off x="418132" y="1289331"/>
            <a:ext cx="681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Tests for differences between means across </a:t>
            </a:r>
            <a:r>
              <a:rPr lang="en-US" altLang="en-US" b="1" dirty="0">
                <a:latin typeface="Arial" panose="020B0604020202020204" pitchFamily="34" charset="0"/>
              </a:rPr>
              <a:t>two factors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82DB5-B265-3E7B-5EEC-79FECC665D45}"/>
              </a:ext>
            </a:extLst>
          </p:cNvPr>
          <p:cNvSpPr txBox="1"/>
          <p:nvPr/>
        </p:nvSpPr>
        <p:spPr>
          <a:xfrm>
            <a:off x="479376" y="1874174"/>
            <a:ext cx="72728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Arial" panose="020B0604020202020204" pitchFamily="34" charset="0"/>
              </a:rPr>
              <a:t>Hypotheses:</a:t>
            </a:r>
          </a:p>
          <a:p>
            <a:endParaRPr lang="en-CA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9A8D1F3-C5B9-D403-55FD-4309B007C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28460"/>
              </p:ext>
            </p:extLst>
          </p:nvPr>
        </p:nvGraphicFramePr>
        <p:xfrm>
          <a:off x="479376" y="2335152"/>
          <a:ext cx="5794569" cy="1124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494FC97B-9758-EF8E-0FBB-2CF5329A73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40F9F37-5CCE-BA6C-2F10-599218A8F5C7}"/>
              </a:ext>
            </a:extLst>
          </p:cNvPr>
          <p:cNvSpPr txBox="1">
            <a:spLocks/>
          </p:cNvSpPr>
          <p:nvPr/>
        </p:nvSpPr>
        <p:spPr>
          <a:xfrm>
            <a:off x="7157414" y="599614"/>
            <a:ext cx="4891534" cy="7200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/>
              <a:t>Tukey’s HSD:</a:t>
            </a:r>
            <a:endParaRPr lang="en-CA" sz="3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D84DC-C3C0-FEA4-EE98-FF0BACAFB740}"/>
              </a:ext>
            </a:extLst>
          </p:cNvPr>
          <p:cNvSpPr txBox="1"/>
          <p:nvPr/>
        </p:nvSpPr>
        <p:spPr>
          <a:xfrm>
            <a:off x="7233936" y="1700808"/>
            <a:ext cx="354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post-hoc test to identify exactly which groups differ.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163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E225539-AA2E-BE8B-911B-3EF4886004AD}"/>
              </a:ext>
            </a:extLst>
          </p:cNvPr>
          <p:cNvSpPr/>
          <p:nvPr/>
        </p:nvSpPr>
        <p:spPr>
          <a:xfrm>
            <a:off x="6513850" y="3571798"/>
            <a:ext cx="5184576" cy="243414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Compares 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Null Hypothesis (H₀):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variables are independent.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Alternative Hypothesis (H₁):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variables are dependent (associated).</a:t>
            </a:r>
          </a:p>
          <a:p>
            <a:pPr algn="ctr"/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188640"/>
            <a:ext cx="5904656" cy="936105"/>
          </a:xfrm>
        </p:spPr>
        <p:txBody>
          <a:bodyPr>
            <a:normAutofit fontScale="90000"/>
          </a:bodyPr>
          <a:lstStyle/>
          <a:p>
            <a:r>
              <a:rPr lang="en-CA" sz="3600" dirty="0"/>
              <a:t>Chi-Square Test of Independence</a:t>
            </a:r>
            <a:endParaRPr lang="en-US" sz="35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20BA66-576B-4E24-223C-03A7EBC09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55440" y="1374469"/>
            <a:ext cx="616072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Tests for independence between two categorical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observed frequencies with expected frequencies.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6E581C-654F-46FD-8CDE-E113CAFC1036}"/>
              </a:ext>
            </a:extLst>
          </p:cNvPr>
          <p:cNvSpPr/>
          <p:nvPr/>
        </p:nvSpPr>
        <p:spPr>
          <a:xfrm>
            <a:off x="3340511" y="2510440"/>
            <a:ext cx="3456384" cy="172819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A77EE-ADCB-E861-58DF-7E840DF5349F}"/>
              </a:ext>
            </a:extLst>
          </p:cNvPr>
          <p:cNvSpPr txBox="1"/>
          <p:nvPr/>
        </p:nvSpPr>
        <p:spPr>
          <a:xfrm>
            <a:off x="4295800" y="25919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 statistic:</a:t>
            </a:r>
          </a:p>
        </p:txBody>
      </p:sp>
      <p:pic>
        <p:nvPicPr>
          <p:cNvPr id="7" name="Picture 6" descr="A black and white symbol&#10;&#10;AI-generated content may be incorrect.">
            <a:extLst>
              <a:ext uri="{FF2B5EF4-FFF2-40B4-BE49-F238E27FC236}">
                <a16:creationId xmlns:a16="http://schemas.microsoft.com/office/drawing/2014/main" id="{907F509A-E6C6-2EEC-1ED8-0F5D754D3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79" y="3199682"/>
            <a:ext cx="2340175" cy="6452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B4798BF-DC8C-4A83-6952-ACA74F1493DF}"/>
              </a:ext>
            </a:extLst>
          </p:cNvPr>
          <p:cNvSpPr/>
          <p:nvPr/>
        </p:nvSpPr>
        <p:spPr>
          <a:xfrm>
            <a:off x="8242042" y="980728"/>
            <a:ext cx="3456384" cy="172819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063E5-6F1C-5501-F7FB-A4499DAADB1F}"/>
              </a:ext>
            </a:extLst>
          </p:cNvPr>
          <p:cNvSpPr txBox="1"/>
          <p:nvPr/>
        </p:nvSpPr>
        <p:spPr>
          <a:xfrm>
            <a:off x="8992419" y="1484784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0000"/>
                </a:highlight>
              </a:rPr>
              <a:t>Decision</a:t>
            </a:r>
            <a:r>
              <a:rPr lang="en-US" dirty="0"/>
              <a:t>: If </a:t>
            </a:r>
            <a:r>
              <a:rPr lang="en-US" b="1" dirty="0">
                <a:solidFill>
                  <a:schemeClr val="bg1"/>
                </a:solidFill>
              </a:rPr>
              <a:t>p &lt; α</a:t>
            </a:r>
            <a:r>
              <a:rPr lang="en-US" dirty="0"/>
              <a:t>, reject </a:t>
            </a:r>
            <a:r>
              <a:rPr lang="en-US" b="1" dirty="0">
                <a:solidFill>
                  <a:schemeClr val="bg1"/>
                </a:solidFill>
              </a:rPr>
              <a:t>H₀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→ variables are related.</a:t>
            </a:r>
            <a:endParaRPr lang="en-CA" dirty="0"/>
          </a:p>
        </p:txBody>
      </p:sp>
      <p:pic>
        <p:nvPicPr>
          <p:cNvPr id="14" name="Picture 13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5C99BAAA-6D41-0DA0-4CAD-2D91D40C7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0D8BB0D-231D-F0FE-C2AC-EF1FF4B38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742848-E594-FF39-A940-276126020BEA}"/>
              </a:ext>
            </a:extLst>
          </p:cNvPr>
          <p:cNvSpPr/>
          <p:nvPr/>
        </p:nvSpPr>
        <p:spPr>
          <a:xfrm>
            <a:off x="551384" y="4221088"/>
            <a:ext cx="2808312" cy="20882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Key Output</a:t>
            </a:r>
            <a:r>
              <a:rPr lang="en-US" b="1" dirty="0"/>
              <a:t>:</a:t>
            </a:r>
            <a:r>
              <a:rPr lang="en-US" dirty="0"/>
              <a:t> Chi-square statistic, degrees of freedom, and p-value.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31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FD57B7-D8E9-25F9-F1CB-E6A76780E376}"/>
              </a:ext>
            </a:extLst>
          </p:cNvPr>
          <p:cNvSpPr/>
          <p:nvPr/>
        </p:nvSpPr>
        <p:spPr>
          <a:xfrm>
            <a:off x="1121768" y="3429000"/>
            <a:ext cx="2741984" cy="2232248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852F1C-4D49-AAC0-48E0-B8202F32D961}"/>
              </a:ext>
            </a:extLst>
          </p:cNvPr>
          <p:cNvSpPr/>
          <p:nvPr/>
        </p:nvSpPr>
        <p:spPr>
          <a:xfrm>
            <a:off x="7325816" y="3429000"/>
            <a:ext cx="2808312" cy="2232248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21974-5910-51CC-41D0-A29085335789}"/>
              </a:ext>
            </a:extLst>
          </p:cNvPr>
          <p:cNvSpPr txBox="1"/>
          <p:nvPr/>
        </p:nvSpPr>
        <p:spPr>
          <a:xfrm>
            <a:off x="1559496" y="3789040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Types: </a:t>
            </a:r>
          </a:p>
          <a:p>
            <a:r>
              <a:rPr lang="en-US" altLang="en-US" b="1" dirty="0">
                <a:latin typeface="Arial" panose="020B0604020202020204" pitchFamily="34" charset="0"/>
              </a:rPr>
              <a:t>1. Simple</a:t>
            </a:r>
          </a:p>
          <a:p>
            <a:r>
              <a:rPr lang="en-US" altLang="en-US" b="1" dirty="0">
                <a:latin typeface="Arial" panose="020B0604020202020204" pitchFamily="34" charset="0"/>
              </a:rPr>
              <a:t>2. Weighted</a:t>
            </a:r>
          </a:p>
          <a:p>
            <a:r>
              <a:rPr lang="en-US" altLang="en-US" b="1" dirty="0">
                <a:latin typeface="Arial" panose="020B0604020202020204" pitchFamily="34" charset="0"/>
              </a:rPr>
              <a:t>3. Centered</a:t>
            </a:r>
            <a:endParaRPr lang="en-CA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Moving Average 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88786-ACC7-2750-83C3-FB6A5D9461AD}"/>
              </a:ext>
            </a:extLst>
          </p:cNvPr>
          <p:cNvSpPr txBox="1"/>
          <p:nvPr/>
        </p:nvSpPr>
        <p:spPr>
          <a:xfrm>
            <a:off x="7475512" y="3429000"/>
            <a:ext cx="30243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Choice of n affects smoothness: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arger n → smoother but slower response.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84373-5FA6-60B8-BE42-9EEC504803CD}"/>
              </a:ext>
            </a:extLst>
          </p:cNvPr>
          <p:cNvSpPr txBox="1"/>
          <p:nvPr/>
        </p:nvSpPr>
        <p:spPr>
          <a:xfrm>
            <a:off x="1066800" y="1772816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Used to smooth short-term fluctuations and highlight long-term trends.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Common in time series forecasting.</a:t>
            </a:r>
          </a:p>
          <a:p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37DED-C3A8-0099-04D0-624DF7B2D0C5}"/>
              </a:ext>
            </a:extLst>
          </p:cNvPr>
          <p:cNvSpPr/>
          <p:nvPr/>
        </p:nvSpPr>
        <p:spPr>
          <a:xfrm>
            <a:off x="4218112" y="3429000"/>
            <a:ext cx="2741984" cy="2232248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F7E12-4F43-7D58-D41C-1DDA7EC2BED5}"/>
              </a:ext>
            </a:extLst>
          </p:cNvPr>
          <p:cNvSpPr txBox="1"/>
          <p:nvPr/>
        </p:nvSpPr>
        <p:spPr>
          <a:xfrm>
            <a:off x="4367808" y="3667961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Simple Moving Average: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>
                <a:highlight>
                  <a:srgbClr val="000000"/>
                </a:highlight>
              </a:rPr>
              <a:t>SMAt</a:t>
            </a:r>
            <a:r>
              <a:rPr lang="en-US" dirty="0">
                <a:highlight>
                  <a:srgbClr val="000000"/>
                </a:highlight>
              </a:rPr>
              <a:t> = Sum of last n values/n</a:t>
            </a:r>
            <a:endParaRPr lang="en-CA" dirty="0">
              <a:highlight>
                <a:srgbClr val="000000"/>
              </a:highlight>
            </a:endParaRPr>
          </a:p>
        </p:txBody>
      </p:sp>
      <p:pic>
        <p:nvPicPr>
          <p:cNvPr id="15" name="Picture 14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59ACF5F0-5044-F969-1699-E28FB3D88D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400237"/>
            <a:ext cx="10058400" cy="1143000"/>
          </a:xfrm>
        </p:spPr>
        <p:txBody>
          <a:bodyPr/>
          <a:lstStyle/>
          <a:p>
            <a:r>
              <a:rPr lang="en-US" dirty="0"/>
              <a:t>Time Series + Exponential Smoothing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592" y="1681163"/>
            <a:ext cx="4846320" cy="823912"/>
          </a:xfrm>
        </p:spPr>
        <p:txBody>
          <a:bodyPr/>
          <a:lstStyle/>
          <a:p>
            <a:r>
              <a:rPr lang="en-CA" b="1" dirty="0"/>
              <a:t>Time Series Analysis: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5760" y="1681163"/>
            <a:ext cx="4846320" cy="823912"/>
          </a:xfrm>
        </p:spPr>
        <p:txBody>
          <a:bodyPr/>
          <a:lstStyle/>
          <a:p>
            <a:r>
              <a:rPr lang="en-CA" dirty="0"/>
              <a:t>Exponential Smoothing:</a:t>
            </a:r>
            <a:endParaRPr lang="en-US" dirty="0"/>
          </a:p>
        </p:txBody>
      </p:sp>
      <p:pic>
        <p:nvPicPr>
          <p:cNvPr id="7" name="Picture 6" descr="A basketball player jumping to dunk the ball&#10;&#10;AI-generated content may be incorrect.">
            <a:extLst>
              <a:ext uri="{FF2B5EF4-FFF2-40B4-BE49-F238E27FC236}">
                <a16:creationId xmlns:a16="http://schemas.microsoft.com/office/drawing/2014/main" id="{E08CEA5C-E81D-3290-BB07-1690A4318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052900AE-7AB9-8CDB-0BE5-41A5A1572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85" y="2664299"/>
            <a:ext cx="280831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highlight>
                  <a:srgbClr val="000000"/>
                </a:highlight>
              </a:rPr>
              <a:t>Observes patterns over time (trend, seasonality, noise).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A76B0A26-7EEC-0656-CA36-806206B22B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91F2A-33C8-0974-FDD2-AA0B47D87B38}"/>
              </a:ext>
            </a:extLst>
          </p:cNvPr>
          <p:cNvSpPr txBox="1"/>
          <p:nvPr/>
        </p:nvSpPr>
        <p:spPr>
          <a:xfrm>
            <a:off x="4295800" y="2571965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Assigns decreasing weights to older observations for more responsive forecasts.</a:t>
            </a:r>
            <a:endParaRPr lang="en-CA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787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C462-8CF0-21C0-1F91-98EA1D33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87457"/>
            <a:ext cx="4824536" cy="1143001"/>
          </a:xfrm>
        </p:spPr>
        <p:txBody>
          <a:bodyPr>
            <a:normAutofit/>
          </a:bodyPr>
          <a:lstStyle/>
          <a:p>
            <a:r>
              <a:rPr lang="en-US" sz="3500" dirty="0"/>
              <a:t>Applying Two-Way ANOVA + Tukey + </a:t>
            </a:r>
            <a:r>
              <a:rPr lang="en-US" sz="3500" dirty="0" err="1"/>
              <a:t>Barplots</a:t>
            </a:r>
            <a:endParaRPr lang="en-CA" sz="35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5D5DCE-070E-90C1-E3D3-118A11D09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538224"/>
              </p:ext>
            </p:extLst>
          </p:nvPr>
        </p:nvGraphicFramePr>
        <p:xfrm>
          <a:off x="479376" y="1916832"/>
          <a:ext cx="5400600" cy="3393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C13A6A4A-C7A7-9A5D-5AC1-A1FAE44DB2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pic>
        <p:nvPicPr>
          <p:cNvPr id="7" name="Picture 6" descr="A chart with yellow squares and black lines&#10;&#10;AI-generated content may be incorrect.">
            <a:extLst>
              <a:ext uri="{FF2B5EF4-FFF2-40B4-BE49-F238E27FC236}">
                <a16:creationId xmlns:a16="http://schemas.microsoft.com/office/drawing/2014/main" id="{7612CF32-1B75-8AC6-92A3-7F9F9E66AB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4" y="322977"/>
            <a:ext cx="4032446" cy="2900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graph of green rectangular objects&#10;&#10;AI-generated content may be incorrect.">
            <a:extLst>
              <a:ext uri="{FF2B5EF4-FFF2-40B4-BE49-F238E27FC236}">
                <a16:creationId xmlns:a16="http://schemas.microsoft.com/office/drawing/2014/main" id="{12D0D41C-651F-0376-AFC3-A5C4CB530A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4" y="3477107"/>
            <a:ext cx="4032446" cy="2900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277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asketball on a court&#10;&#10;AI-generated content may be incorrect.">
            <a:extLst>
              <a:ext uri="{FF2B5EF4-FFF2-40B4-BE49-F238E27FC236}">
                <a16:creationId xmlns:a16="http://schemas.microsoft.com/office/drawing/2014/main" id="{A24067A5-5416-6E78-CFF6-1267FEF50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054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702562-397E-7C4B-8FAF-86F3D226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75862"/>
            <a:ext cx="2004864" cy="683096"/>
          </a:xfrm>
        </p:spPr>
        <p:txBody>
          <a:bodyPr/>
          <a:lstStyle/>
          <a:p>
            <a:r>
              <a:rPr lang="en-CA" dirty="0"/>
              <a:t>Results: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0840B3-70DA-990F-0C28-D53014D61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550035"/>
            <a:ext cx="6983180" cy="1186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0DD106-E061-A27D-9F3C-DAFA0BEF00D7}"/>
              </a:ext>
            </a:extLst>
          </p:cNvPr>
          <p:cNvSpPr txBox="1"/>
          <p:nvPr/>
        </p:nvSpPr>
        <p:spPr>
          <a:xfrm>
            <a:off x="354899" y="93715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highlight>
                  <a:srgbClr val="C0C0C0"/>
                </a:highlight>
              </a:rPr>
              <a:t>Anova table</a:t>
            </a:r>
          </a:p>
        </p:txBody>
      </p:sp>
      <p:pic>
        <p:nvPicPr>
          <p:cNvPr id="10" name="Picture 9" descr="A logo of a basketball player&#10;&#10;AI-generated content may be incorrect.">
            <a:extLst>
              <a:ext uri="{FF2B5EF4-FFF2-40B4-BE49-F238E27FC236}">
                <a16:creationId xmlns:a16="http://schemas.microsoft.com/office/drawing/2014/main" id="{D67B2B62-86AF-D580-FB05-CE15CA993B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624" y="155922"/>
            <a:ext cx="316445" cy="703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6D3B0A-478E-0F73-4DF9-60EC20984FD5}"/>
              </a:ext>
            </a:extLst>
          </p:cNvPr>
          <p:cNvSpPr/>
          <p:nvPr/>
        </p:nvSpPr>
        <p:spPr>
          <a:xfrm>
            <a:off x="7752141" y="1344355"/>
            <a:ext cx="2808312" cy="1512168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p-value &lt; 0.05 → significant difference between group means.</a:t>
            </a:r>
            <a:endParaRPr lang="en-CA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EF93F4-33C7-DC84-6ACA-418CF164A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427419"/>
            <a:ext cx="6596144" cy="2227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3BDADC-80CC-B5FF-F427-CC83EFAB419C}"/>
              </a:ext>
            </a:extLst>
          </p:cNvPr>
          <p:cNvSpPr txBox="1"/>
          <p:nvPr/>
        </p:nvSpPr>
        <p:spPr>
          <a:xfrm>
            <a:off x="389516" y="285652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highlight>
                  <a:srgbClr val="C0C0C0"/>
                </a:highlight>
              </a:rPr>
              <a:t>Tukey HSD: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D1D1FA-3B56-9BE2-B73B-5632664B9E46}"/>
              </a:ext>
            </a:extLst>
          </p:cNvPr>
          <p:cNvSpPr txBox="1">
            <a:spLocks/>
          </p:cNvSpPr>
          <p:nvPr/>
        </p:nvSpPr>
        <p:spPr>
          <a:xfrm>
            <a:off x="7608168" y="332656"/>
            <a:ext cx="3096344" cy="683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500" dirty="0"/>
              <a:t>Interpretation: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5B7268-7A1E-C7FA-269E-13BA4FE0091E}"/>
              </a:ext>
            </a:extLst>
          </p:cNvPr>
          <p:cNvSpPr/>
          <p:nvPr/>
        </p:nvSpPr>
        <p:spPr>
          <a:xfrm>
            <a:off x="7752141" y="3427419"/>
            <a:ext cx="3672408" cy="265712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No statistically significant differences in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OPtg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between any teams (all p &gt; 0.05).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Confidence intervals for all comparisons include 0.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Small numerical differences are likely due to random variation.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CA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B0F639F7-DB32-A126-DC88-F3F3B7B4B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9D08154-4952-8EB3-845D-2BEB5F547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91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220</TotalTime>
  <Words>892</Words>
  <Application>Microsoft Office PowerPoint</Application>
  <PresentationFormat>Widescreen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Franklin Gothic Medium</vt:lpstr>
      <vt:lpstr>Impact</vt:lpstr>
      <vt:lpstr>Lucida Console</vt:lpstr>
      <vt:lpstr>Basketball 16x9</vt:lpstr>
      <vt:lpstr>Statistical Analysis of Team Performance Data</vt:lpstr>
      <vt:lpstr>Introduction</vt:lpstr>
      <vt:lpstr>PowerPoint Presentation</vt:lpstr>
      <vt:lpstr>Two-Way ANOVA Overview</vt:lpstr>
      <vt:lpstr>Chi-Square Test of Independence</vt:lpstr>
      <vt:lpstr>Moving Average Method</vt:lpstr>
      <vt:lpstr>Time Series + Exponential Smoothing</vt:lpstr>
      <vt:lpstr>Applying Two-Way ANOVA + Tukey + Barplots</vt:lpstr>
      <vt:lpstr>Results:</vt:lpstr>
      <vt:lpstr>Applying Chi-Square Test of Independence</vt:lpstr>
      <vt:lpstr>Association plot:</vt:lpstr>
      <vt:lpstr>Applying Time Series + Moving Averages + Exponential Smoothing+Forecasting</vt:lpstr>
      <vt:lpstr>Exponential Smoothing (SES + Holt)</vt:lpstr>
      <vt:lpstr>3-year forecasts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Lakshay Girdher</dc:creator>
  <cp:lastModifiedBy>Lakshay Girdher</cp:lastModifiedBy>
  <cp:revision>3</cp:revision>
  <dcterms:created xsi:type="dcterms:W3CDTF">2025-08-11T04:15:55Z</dcterms:created>
  <dcterms:modified xsi:type="dcterms:W3CDTF">2025-08-12T17:59:19Z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